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7" r:id="rId6"/>
    <p:sldId id="258" r:id="rId7"/>
    <p:sldId id="294" r:id="rId8"/>
    <p:sldId id="293" r:id="rId9"/>
    <p:sldId id="291" r:id="rId10"/>
    <p:sldId id="295" r:id="rId11"/>
    <p:sldId id="296" r:id="rId12"/>
    <p:sldId id="290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276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76A0D-4AF7-45FC-80A9-EB03D8CBFB7A}" v="7" dt="2024-06-14T00:01:57.788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99" d="100"/>
          <a:sy n="99" d="100"/>
        </p:scale>
        <p:origin x="1032" y="9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s velez hernan genaro" userId="3ebc4d43-4ebe-4ddb-9f2f-73d29e371f07" providerId="ADAL" clId="{12276A0D-4AF7-45FC-80A9-EB03D8CBFB7A}"/>
    <pc:docChg chg="undo custSel modSld">
      <pc:chgData name="gonzales velez hernan genaro" userId="3ebc4d43-4ebe-4ddb-9f2f-73d29e371f07" providerId="ADAL" clId="{12276A0D-4AF7-45FC-80A9-EB03D8CBFB7A}" dt="2024-06-15T07:23:04.708" v="1613" actId="20577"/>
      <pc:docMkLst>
        <pc:docMk/>
      </pc:docMkLst>
      <pc:sldChg chg="modSp mod">
        <pc:chgData name="gonzales velez hernan genaro" userId="3ebc4d43-4ebe-4ddb-9f2f-73d29e371f07" providerId="ADAL" clId="{12276A0D-4AF7-45FC-80A9-EB03D8CBFB7A}" dt="2024-06-14T00:11:04.350" v="1485" actId="20577"/>
        <pc:sldMkLst>
          <pc:docMk/>
          <pc:sldMk cId="1642425379" sldId="256"/>
        </pc:sldMkLst>
        <pc:spChg chg="mod">
          <ac:chgData name="gonzales velez hernan genaro" userId="3ebc4d43-4ebe-4ddb-9f2f-73d29e371f07" providerId="ADAL" clId="{12276A0D-4AF7-45FC-80A9-EB03D8CBFB7A}" dt="2024-06-14T00:11:04.350" v="1485" actId="20577"/>
          <ac:spMkLst>
            <pc:docMk/>
            <pc:sldMk cId="1642425379" sldId="256"/>
            <ac:spMk id="2" creationId="{216815C6-3AD0-46E6-A74A-1967BD91AF50}"/>
          </ac:spMkLst>
        </pc:spChg>
      </pc:sldChg>
      <pc:sldChg chg="modSp mod">
        <pc:chgData name="gonzales velez hernan genaro" userId="3ebc4d43-4ebe-4ddb-9f2f-73d29e371f07" providerId="ADAL" clId="{12276A0D-4AF7-45FC-80A9-EB03D8CBFB7A}" dt="2024-06-14T00:10:47.352" v="1483" actId="20577"/>
        <pc:sldMkLst>
          <pc:docMk/>
          <pc:sldMk cId="2243494996" sldId="277"/>
        </pc:sldMkLst>
        <pc:spChg chg="mod">
          <ac:chgData name="gonzales velez hernan genaro" userId="3ebc4d43-4ebe-4ddb-9f2f-73d29e371f07" providerId="ADAL" clId="{12276A0D-4AF7-45FC-80A9-EB03D8CBFB7A}" dt="2024-06-14T00:10:47.352" v="1483" actId="20577"/>
          <ac:spMkLst>
            <pc:docMk/>
            <pc:sldMk cId="2243494996" sldId="277"/>
            <ac:spMk id="3" creationId="{35E3EA69-4E0E-41BD-8095-A124225A2647}"/>
          </ac:spMkLst>
        </pc:spChg>
      </pc:sldChg>
      <pc:sldChg chg="addSp delSp modSp mod">
        <pc:chgData name="gonzales velez hernan genaro" userId="3ebc4d43-4ebe-4ddb-9f2f-73d29e371f07" providerId="ADAL" clId="{12276A0D-4AF7-45FC-80A9-EB03D8CBFB7A}" dt="2024-06-13T23:59:03.013" v="773"/>
        <pc:sldMkLst>
          <pc:docMk/>
          <pc:sldMk cId="2780244422" sldId="304"/>
        </pc:sldMkLst>
        <pc:graphicFrameChg chg="add mod modGraphic">
          <ac:chgData name="gonzales velez hernan genaro" userId="3ebc4d43-4ebe-4ddb-9f2f-73d29e371f07" providerId="ADAL" clId="{12276A0D-4AF7-45FC-80A9-EB03D8CBFB7A}" dt="2024-06-13T23:58:48.981" v="772" actId="14100"/>
          <ac:graphicFrameMkLst>
            <pc:docMk/>
            <pc:sldMk cId="2780244422" sldId="304"/>
            <ac:graphicFrameMk id="2" creationId="{34C19FA1-5966-6C59-5592-0F950DEE11A5}"/>
          </ac:graphicFrameMkLst>
        </pc:graphicFrameChg>
        <pc:graphicFrameChg chg="add mod">
          <ac:chgData name="gonzales velez hernan genaro" userId="3ebc4d43-4ebe-4ddb-9f2f-73d29e371f07" providerId="ADAL" clId="{12276A0D-4AF7-45FC-80A9-EB03D8CBFB7A}" dt="2024-06-13T23:59:03.013" v="773"/>
          <ac:graphicFrameMkLst>
            <pc:docMk/>
            <pc:sldMk cId="2780244422" sldId="304"/>
            <ac:graphicFrameMk id="3" creationId="{49250C68-D57D-152F-E6EE-ECB9CD23D0CD}"/>
          </ac:graphicFrameMkLst>
        </pc:graphicFrameChg>
        <pc:graphicFrameChg chg="del">
          <ac:chgData name="gonzales velez hernan genaro" userId="3ebc4d43-4ebe-4ddb-9f2f-73d29e371f07" providerId="ADAL" clId="{12276A0D-4AF7-45FC-80A9-EB03D8CBFB7A}" dt="2024-06-13T23:57:32.004" v="767" actId="478"/>
          <ac:graphicFrameMkLst>
            <pc:docMk/>
            <pc:sldMk cId="2780244422" sldId="304"/>
            <ac:graphicFrameMk id="10" creationId="{541901AD-C317-30CA-BDF4-69701F0025EE}"/>
          </ac:graphicFrameMkLst>
        </pc:graphicFrameChg>
        <pc:graphicFrameChg chg="del modGraphic">
          <ac:chgData name="gonzales velez hernan genaro" userId="3ebc4d43-4ebe-4ddb-9f2f-73d29e371f07" providerId="ADAL" clId="{12276A0D-4AF7-45FC-80A9-EB03D8CBFB7A}" dt="2024-06-13T23:57:37.045" v="769" actId="478"/>
          <ac:graphicFrameMkLst>
            <pc:docMk/>
            <pc:sldMk cId="2780244422" sldId="304"/>
            <ac:graphicFrameMk id="11" creationId="{8B1B62D2-0941-B069-E0E8-F1740BED57EA}"/>
          </ac:graphicFrameMkLst>
        </pc:graphicFrameChg>
      </pc:sldChg>
      <pc:sldChg chg="addSp delSp modSp mod">
        <pc:chgData name="gonzales velez hernan genaro" userId="3ebc4d43-4ebe-4ddb-9f2f-73d29e371f07" providerId="ADAL" clId="{12276A0D-4AF7-45FC-80A9-EB03D8CBFB7A}" dt="2024-06-15T07:23:04.708" v="1613" actId="20577"/>
        <pc:sldMkLst>
          <pc:docMk/>
          <pc:sldMk cId="2026416704" sldId="305"/>
        </pc:sldMkLst>
        <pc:spChg chg="add mod">
          <ac:chgData name="gonzales velez hernan genaro" userId="3ebc4d43-4ebe-4ddb-9f2f-73d29e371f07" providerId="ADAL" clId="{12276A0D-4AF7-45FC-80A9-EB03D8CBFB7A}" dt="2024-06-13T23:25:40.385" v="117" actId="14100"/>
          <ac:spMkLst>
            <pc:docMk/>
            <pc:sldMk cId="2026416704" sldId="305"/>
            <ac:spMk id="2" creationId="{691889F6-7F97-C13A-4DAF-C5FB30E1B1E7}"/>
          </ac:spMkLst>
        </pc:spChg>
        <pc:spChg chg="add del mod">
          <ac:chgData name="gonzales velez hernan genaro" userId="3ebc4d43-4ebe-4ddb-9f2f-73d29e371f07" providerId="ADAL" clId="{12276A0D-4AF7-45FC-80A9-EB03D8CBFB7A}" dt="2024-06-13T23:26:03.786" v="120"/>
          <ac:spMkLst>
            <pc:docMk/>
            <pc:sldMk cId="2026416704" sldId="305"/>
            <ac:spMk id="4" creationId="{33702089-B9E4-0FFF-F0C0-7B4B48AD42F2}"/>
          </ac:spMkLst>
        </pc:spChg>
        <pc:spChg chg="add mod">
          <ac:chgData name="gonzales velez hernan genaro" userId="3ebc4d43-4ebe-4ddb-9f2f-73d29e371f07" providerId="ADAL" clId="{12276A0D-4AF7-45FC-80A9-EB03D8CBFB7A}" dt="2024-06-14T00:00:37.005" v="848" actId="20577"/>
          <ac:spMkLst>
            <pc:docMk/>
            <pc:sldMk cId="2026416704" sldId="305"/>
            <ac:spMk id="6" creationId="{69F7257C-669D-5687-C27A-6B6F0D8BC1CB}"/>
          </ac:spMkLst>
        </pc:spChg>
        <pc:spChg chg="add mod">
          <ac:chgData name="gonzales velez hernan genaro" userId="3ebc4d43-4ebe-4ddb-9f2f-73d29e371f07" providerId="ADAL" clId="{12276A0D-4AF7-45FC-80A9-EB03D8CBFB7A}" dt="2024-06-14T00:01:51.875" v="931" actId="20577"/>
          <ac:spMkLst>
            <pc:docMk/>
            <pc:sldMk cId="2026416704" sldId="305"/>
            <ac:spMk id="9" creationId="{7D56A7EC-77BC-4071-59A7-F8EDE4546F69}"/>
          </ac:spMkLst>
        </pc:spChg>
        <pc:spChg chg="add mod">
          <ac:chgData name="gonzales velez hernan genaro" userId="3ebc4d43-4ebe-4ddb-9f2f-73d29e371f07" providerId="ADAL" clId="{12276A0D-4AF7-45FC-80A9-EB03D8CBFB7A}" dt="2024-06-15T07:23:04.708" v="1613" actId="20577"/>
          <ac:spMkLst>
            <pc:docMk/>
            <pc:sldMk cId="2026416704" sldId="305"/>
            <ac:spMk id="10" creationId="{64D67F65-501E-3576-2EE9-DA1F9959AD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A0BDEBA1-176B-4684-BC73-32324FF9EDF5}" type="datetime1">
              <a:rPr lang="es-ES" smtClean="0"/>
              <a:t>15/06/2024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BBEB6193-5AA7-489B-8575-00593FC261D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0A3C1E36-AAB4-47D5-89F4-8F921BD84148}" type="datetime1">
              <a:rPr lang="es-ES" smtClean="0"/>
              <a:t>15/06/2024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10895658-EA1F-4910-80AB-4DA76E16747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3078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6512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5870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5491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8135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3702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446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0137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9705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614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5294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1190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9879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rtlCol="0" anchor="ctr"/>
          <a:lstStyle>
            <a:lvl1pPr algn="l">
              <a:defRPr lang="es-ES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s-E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s-E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marL="685800" lvl="1" indent="-228600" rtl="0"/>
            <a:r>
              <a:rPr lang="es-ES"/>
              <a:t>Segundo nivel</a:t>
            </a:r>
          </a:p>
          <a:p>
            <a:pPr marL="1143000" lvl="2" indent="-228600" rtl="0"/>
            <a:r>
              <a:rPr lang="es-ES"/>
              <a:t>Tercer nivel</a:t>
            </a:r>
          </a:p>
          <a:p>
            <a:pPr marL="1600200" lvl="3" indent="-228600" rtl="0"/>
            <a:r>
              <a:rPr lang="es-ES"/>
              <a:t>Cuarto nivel</a:t>
            </a:r>
          </a:p>
          <a:p>
            <a:pPr marL="2057400" lvl="4" indent="-228600" rtl="0"/>
            <a:r>
              <a:rPr lang="es-ES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insertar una tabla</a:t>
            </a: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F52EB143-0484-4B4A-822A-8DC2C064522B}" type="datetime1">
              <a:rPr lang="es-ES" smtClean="0"/>
              <a:t>15/06/2024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 rtlCol="0"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lang="es-ES"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lang="es-ES"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lang="es-ES"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lang="es-ES"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3" name="Marcador de fecha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72E03785-F6E3-493F-956A-4BC16E39C284}" type="datetime1">
              <a:rPr lang="es-ES" smtClean="0"/>
              <a:t>15/06/2024</a:t>
            </a:fld>
            <a:endParaRPr lang="es-ES" dirty="0"/>
          </a:p>
        </p:txBody>
      </p:sp>
      <p:sp>
        <p:nvSpPr>
          <p:cNvPr id="64" name="Marcador de pie de página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5" name="Marcador de número de diapositiva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posición de tabla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 rtlCol="0"/>
          <a:lstStyle>
            <a:lvl1pPr>
              <a:defRPr lang="es-ES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insertar una tabla</a:t>
            </a:r>
          </a:p>
          <a:p>
            <a:pPr rtl="0"/>
            <a:endParaRPr lang="es-ES" dirty="0"/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20B67A72-3A57-4FB3-90CC-3D658B9B24C0}" type="datetime1">
              <a:rPr lang="es-ES" smtClean="0"/>
              <a:t>15/06/2024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i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rtlCol="0" anchor="b">
            <a:normAutofit/>
          </a:bodyPr>
          <a:lstStyle>
            <a:lvl1pPr algn="l">
              <a:defRPr lang="es-ES" sz="44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8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rtlCol="0" anchor="b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4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0" name="Imagen 19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9C9B4FAC-0AE5-4FDD-9B45-49F12FBE70E9}" type="datetime1">
              <a:rPr lang="es-ES" smtClean="0"/>
              <a:t>15/06/2024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rtlCol="0" anchor="ctr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Imagen 10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upo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upo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upo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7" name="Marcador de fecha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2C2B5D10-01BA-46C4-A39E-A3A8F037168D}" type="datetime1">
              <a:rPr lang="es-ES" smtClean="0"/>
              <a:t>15/06/2024</a:t>
            </a:fld>
            <a:endParaRPr lang="es-ES" dirty="0"/>
          </a:p>
        </p:txBody>
      </p:sp>
      <p:sp>
        <p:nvSpPr>
          <p:cNvPr id="68" name="Marcador de pie de página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9" name="Marcador de número de diapositiva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áfico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73" name="Gráfico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upo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upo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upo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upo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upo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upo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upo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upo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92" name="Marcador de fecha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3DE257B0-0B1B-40C0-890E-3AB8D284D4F0}" type="datetime1">
              <a:rPr lang="es-ES" smtClean="0"/>
              <a:t>15/06/2024</a:t>
            </a:fld>
            <a:endParaRPr lang="es-ES" dirty="0"/>
          </a:p>
        </p:txBody>
      </p:sp>
      <p:sp>
        <p:nvSpPr>
          <p:cNvPr id="193" name="Marcador de pie de página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94" name="Marcador de número de diapositiva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2" name="Imagen 11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Marcador de fecha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177C618-E189-48F5-8AD3-BDEBDEC3F89A}" type="datetime1">
              <a:rPr lang="es-ES" smtClean="0"/>
              <a:t>15/06/2024</a:t>
            </a:fld>
            <a:endParaRPr lang="es-ES" dirty="0"/>
          </a:p>
        </p:txBody>
      </p:sp>
      <p:sp>
        <p:nvSpPr>
          <p:cNvPr id="33" name="Marcador de pie de página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34" name="Marcador de número de diapositiva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ángulo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ángulo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101" name="Forma libre: Forma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63" name="Forma libre: Forma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/>
            </a:lvl1pPr>
            <a:lvl2pPr>
              <a:lnSpc>
                <a:spcPts val="2000"/>
              </a:lnSpc>
              <a:defRPr lang="es-ES" sz="1800"/>
            </a:lvl2pPr>
            <a:lvl3pPr>
              <a:lnSpc>
                <a:spcPts val="2000"/>
              </a:lnSpc>
              <a:defRPr lang="es-ES" sz="1800"/>
            </a:lvl3pPr>
            <a:lvl4pPr>
              <a:lnSpc>
                <a:spcPts val="2000"/>
              </a:lnSpc>
              <a:defRPr lang="es-ES" sz="1800"/>
            </a:lvl4pPr>
            <a:lvl5pPr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09" name="Marcador de fecha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40EB7AE-9D04-44B1-A2AD-3158528BDC2A}" type="datetime1">
              <a:rPr lang="es-ES" smtClean="0"/>
              <a:t>15/06/2024</a:t>
            </a:fld>
            <a:endParaRPr lang="es-ES" dirty="0"/>
          </a:p>
        </p:txBody>
      </p:sp>
      <p:sp>
        <p:nvSpPr>
          <p:cNvPr id="210" name="Marcador de pie de página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1" name="Marcador de número de diapositiva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l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9" name="Marcador de fecha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493E32AF-3FCE-46D9-8013-32EEE691EE0A}" type="datetime1">
              <a:rPr lang="es-ES" smtClean="0"/>
              <a:t>15/06/2024</a:t>
            </a:fld>
            <a:endParaRPr lang="es-ES" dirty="0"/>
          </a:p>
        </p:txBody>
      </p:sp>
      <p:sp>
        <p:nvSpPr>
          <p:cNvPr id="70" name="Marcador de pie de página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71" name="Marcador de número de diapositiva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ángulo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3DAC8E4-6DEF-4C1E-98BC-5D4BE770117D}" type="datetime1">
              <a:rPr lang="es-ES" smtClean="0"/>
              <a:t>15/06/2024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5400" dirty="0"/>
              <a:t>Proyecto 2 – Abandono bancario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E06AF49-A148-4FF1-FC4B-EF747A833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7" y="405434"/>
            <a:ext cx="6419014" cy="302356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79C069-8CF7-507F-92F4-C68DBB0F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940" y="3543983"/>
            <a:ext cx="6419014" cy="3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1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E06AF49-A148-4FF1-FC4B-EF747A8330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5845" y="405434"/>
            <a:ext cx="6100578" cy="302356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79C069-8CF7-507F-92F4-C68DBB0F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8963" y="3543983"/>
            <a:ext cx="6322968" cy="31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34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Comportamiento de valores numéricos respecto al target</a:t>
            </a:r>
          </a:p>
        </p:txBody>
      </p:sp>
      <p:pic>
        <p:nvPicPr>
          <p:cNvPr id="13" name="Marcador de posición de imagen 12" descr="Vista de ángulo bajo de edificios alto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Elipse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ítulo 4">
            <a:extLst>
              <a:ext uri="{FF2B5EF4-FFF2-40B4-BE49-F238E27FC236}">
                <a16:creationId xmlns:a16="http://schemas.microsoft.com/office/drawing/2014/main" id="{83628A99-CB86-DB4E-15AF-0C5CD4F01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441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3F04AA-E8BC-758E-2E31-F1AEB3F1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50" y="119271"/>
            <a:ext cx="7417402" cy="6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90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5924877" cy="2785508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 err="1"/>
              <a:t>Clusterizacion</a:t>
            </a:r>
            <a:r>
              <a:rPr lang="es-ES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549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B697D1-E250-12E1-F11F-A534F45D6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1" y="1519029"/>
            <a:ext cx="9969665" cy="27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1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5924877" cy="2785508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Resultados de predicción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841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17</a:t>
            </a:fld>
            <a:endParaRPr lang="es-ES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4C19FA1-5966-6C59-5592-0F950DEE1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473325"/>
              </p:ext>
            </p:extLst>
          </p:nvPr>
        </p:nvGraphicFramePr>
        <p:xfrm>
          <a:off x="832945" y="372991"/>
          <a:ext cx="8826062" cy="1729080"/>
        </p:xfrm>
        <a:graphic>
          <a:graphicData uri="http://schemas.openxmlformats.org/drawingml/2006/table">
            <a:tbl>
              <a:tblPr/>
              <a:tblGrid>
                <a:gridCol w="1599050">
                  <a:extLst>
                    <a:ext uri="{9D8B030D-6E8A-4147-A177-3AD203B41FA5}">
                      <a16:colId xmlns:a16="http://schemas.microsoft.com/office/drawing/2014/main" val="3985013151"/>
                    </a:ext>
                  </a:extLst>
                </a:gridCol>
                <a:gridCol w="865573">
                  <a:extLst>
                    <a:ext uri="{9D8B030D-6E8A-4147-A177-3AD203B41FA5}">
                      <a16:colId xmlns:a16="http://schemas.microsoft.com/office/drawing/2014/main" val="1865027439"/>
                    </a:ext>
                  </a:extLst>
                </a:gridCol>
                <a:gridCol w="865573">
                  <a:extLst>
                    <a:ext uri="{9D8B030D-6E8A-4147-A177-3AD203B41FA5}">
                      <a16:colId xmlns:a16="http://schemas.microsoft.com/office/drawing/2014/main" val="2444339222"/>
                    </a:ext>
                  </a:extLst>
                </a:gridCol>
                <a:gridCol w="938573">
                  <a:extLst>
                    <a:ext uri="{9D8B030D-6E8A-4147-A177-3AD203B41FA5}">
                      <a16:colId xmlns:a16="http://schemas.microsoft.com/office/drawing/2014/main" val="3922447039"/>
                    </a:ext>
                  </a:extLst>
                </a:gridCol>
                <a:gridCol w="865573">
                  <a:extLst>
                    <a:ext uri="{9D8B030D-6E8A-4147-A177-3AD203B41FA5}">
                      <a16:colId xmlns:a16="http://schemas.microsoft.com/office/drawing/2014/main" val="476031667"/>
                    </a:ext>
                  </a:extLst>
                </a:gridCol>
                <a:gridCol w="1022001">
                  <a:extLst>
                    <a:ext uri="{9D8B030D-6E8A-4147-A177-3AD203B41FA5}">
                      <a16:colId xmlns:a16="http://schemas.microsoft.com/office/drawing/2014/main" val="4195696666"/>
                    </a:ext>
                  </a:extLst>
                </a:gridCol>
                <a:gridCol w="865573">
                  <a:extLst>
                    <a:ext uri="{9D8B030D-6E8A-4147-A177-3AD203B41FA5}">
                      <a16:colId xmlns:a16="http://schemas.microsoft.com/office/drawing/2014/main" val="1142719158"/>
                    </a:ext>
                  </a:extLst>
                </a:gridCol>
                <a:gridCol w="938573">
                  <a:extLst>
                    <a:ext uri="{9D8B030D-6E8A-4147-A177-3AD203B41FA5}">
                      <a16:colId xmlns:a16="http://schemas.microsoft.com/office/drawing/2014/main" val="1366210541"/>
                    </a:ext>
                  </a:extLst>
                </a:gridCol>
                <a:gridCol w="865573">
                  <a:extLst>
                    <a:ext uri="{9D8B030D-6E8A-4147-A177-3AD203B41FA5}">
                      <a16:colId xmlns:a16="http://schemas.microsoft.com/office/drawing/2014/main" val="541590070"/>
                    </a:ext>
                  </a:extLst>
                </a:gridCol>
              </a:tblGrid>
              <a:tr h="194826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MACHINE LEARNING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DEEP LEARNING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492477"/>
                  </a:ext>
                </a:extLst>
              </a:tr>
              <a:tr h="194826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KNN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Arbol de Decisiones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538391"/>
                  </a:ext>
                </a:extLst>
              </a:tr>
              <a:tr h="365298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No Abandono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Abandono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No Abandono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Abandono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No Abandono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Abandono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No Abandono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Abandono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195037"/>
                  </a:ext>
                </a:extLst>
              </a:tr>
              <a:tr h="19482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49970"/>
                  </a:ext>
                </a:extLst>
              </a:tr>
              <a:tr h="19482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773569"/>
                  </a:ext>
                </a:extLst>
              </a:tr>
              <a:tr h="19482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f1-score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17784"/>
                  </a:ext>
                </a:extLst>
              </a:tr>
              <a:tr h="19482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accuracy -Test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576878"/>
                  </a:ext>
                </a:extLst>
              </a:tr>
              <a:tr h="19482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808080"/>
                          </a:solidFill>
                          <a:effectLst/>
                          <a:highlight>
                            <a:srgbClr val="D0D0D0"/>
                          </a:highlight>
                          <a:latin typeface="Aptos Narrow" panose="020B0004020202020204" pitchFamily="34" charset="0"/>
                        </a:rPr>
                        <a:t>accuracy -Train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83176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9250C68-D57D-152F-E6EE-ECB9CD23D0CD}"/>
              </a:ext>
            </a:extLst>
          </p:cNvPr>
          <p:cNvGraphicFramePr>
            <a:graphicFrameLocks noGrp="1"/>
          </p:cNvGraphicFramePr>
          <p:nvPr/>
        </p:nvGraphicFramePr>
        <p:xfrm>
          <a:off x="2241549" y="2732564"/>
          <a:ext cx="7708901" cy="2537460"/>
        </p:xfrm>
        <a:graphic>
          <a:graphicData uri="http://schemas.openxmlformats.org/drawingml/2006/table">
            <a:tbl>
              <a:tblPr/>
              <a:tblGrid>
                <a:gridCol w="839553">
                  <a:extLst>
                    <a:ext uri="{9D8B030D-6E8A-4147-A177-3AD203B41FA5}">
                      <a16:colId xmlns:a16="http://schemas.microsoft.com/office/drawing/2014/main" val="1380117025"/>
                    </a:ext>
                  </a:extLst>
                </a:gridCol>
                <a:gridCol w="284849">
                  <a:extLst>
                    <a:ext uri="{9D8B030D-6E8A-4147-A177-3AD203B41FA5}">
                      <a16:colId xmlns:a16="http://schemas.microsoft.com/office/drawing/2014/main" val="2361519456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151451616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2899528987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4241585512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761919785"/>
                    </a:ext>
                  </a:extLst>
                </a:gridCol>
                <a:gridCol w="419777">
                  <a:extLst>
                    <a:ext uri="{9D8B030D-6E8A-4147-A177-3AD203B41FA5}">
                      <a16:colId xmlns:a16="http://schemas.microsoft.com/office/drawing/2014/main" val="174648486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478459964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3064911024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1302163743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3822352421"/>
                    </a:ext>
                  </a:extLst>
                </a:gridCol>
                <a:gridCol w="419777">
                  <a:extLst>
                    <a:ext uri="{9D8B030D-6E8A-4147-A177-3AD203B41FA5}">
                      <a16:colId xmlns:a16="http://schemas.microsoft.com/office/drawing/2014/main" val="3268257669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922505981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1032364519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1414892197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4094615257"/>
                    </a:ext>
                  </a:extLst>
                </a:gridCol>
                <a:gridCol w="419777">
                  <a:extLst>
                    <a:ext uri="{9D8B030D-6E8A-4147-A177-3AD203B41FA5}">
                      <a16:colId xmlns:a16="http://schemas.microsoft.com/office/drawing/2014/main" val="2903469219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709706743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3239574667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3869689021"/>
                    </a:ext>
                  </a:extLst>
                </a:gridCol>
                <a:gridCol w="332823">
                  <a:extLst>
                    <a:ext uri="{9D8B030D-6E8A-4147-A177-3AD203B41FA5}">
                      <a16:colId xmlns:a16="http://schemas.microsoft.com/office/drawing/2014/main" val="362304577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KNN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Arbol de Decisiones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Random Forest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Deep Learning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2472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882909"/>
                  </a:ext>
                </a:extLst>
              </a:tr>
              <a:tr h="18288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s-PE" sz="2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Actual</a:t>
                      </a:r>
                    </a:p>
                  </a:txBody>
                  <a:tcPr marL="7620" marR="7620" marT="762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Abandono</a:t>
                      </a:r>
                    </a:p>
                  </a:txBody>
                  <a:tcPr marL="7620" marR="7620" marT="762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8696B"/>
                          </a:highlight>
                          <a:latin typeface="Aptos Narrow" panose="020B0004020202020204" pitchFamily="34" charset="0"/>
                        </a:rPr>
                        <a:t>6369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EAED"/>
                          </a:highlight>
                          <a:latin typeface="Aptos Narrow" panose="020B0004020202020204" pitchFamily="34" charset="0"/>
                        </a:rPr>
                        <a:t>1448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ED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8696B"/>
                          </a:highlight>
                          <a:latin typeface="Aptos Narrow" panose="020B0004020202020204" pitchFamily="34" charset="0"/>
                        </a:rPr>
                        <a:t>6143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F7FA"/>
                          </a:highlight>
                          <a:latin typeface="Aptos Narrow" panose="020B0004020202020204" pitchFamily="34" charset="0"/>
                        </a:rPr>
                        <a:t>941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8696B"/>
                          </a:highlight>
                          <a:latin typeface="Aptos Narrow" panose="020B0004020202020204" pitchFamily="34" charset="0"/>
                        </a:rPr>
                        <a:t>6147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F9FC"/>
                          </a:highlight>
                          <a:latin typeface="Aptos Narrow" panose="020B0004020202020204" pitchFamily="34" charset="0"/>
                        </a:rPr>
                        <a:t>845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FC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8696B"/>
                          </a:highlight>
                          <a:latin typeface="Aptos Narrow" panose="020B0004020202020204" pitchFamily="34" charset="0"/>
                        </a:rPr>
                        <a:t>2940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7E2F2"/>
                          </a:highlight>
                          <a:latin typeface="Aptos Narrow" panose="020B0004020202020204" pitchFamily="34" charset="0"/>
                        </a:rPr>
                        <a:t>339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2F2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76141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2920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72664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9539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Abandono</a:t>
                      </a:r>
                    </a:p>
                  </a:txBody>
                  <a:tcPr marL="7620" marR="7620" marT="762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A8AC6"/>
                          </a:highlight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A8AC6"/>
                          </a:highlight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A8AC6"/>
                          </a:highlight>
                          <a:latin typeface="Aptos Narrow" panose="020B0004020202020204" pitchFamily="34" charset="0"/>
                        </a:rPr>
                        <a:t>236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CBE6"/>
                          </a:highlight>
                          <a:latin typeface="Aptos Narrow" panose="020B0004020202020204" pitchFamily="34" charset="0"/>
                        </a:rPr>
                        <a:t>521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BE6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A8AC6"/>
                          </a:highlight>
                          <a:latin typeface="Aptos Narrow" panose="020B0004020202020204" pitchFamily="34" charset="0"/>
                        </a:rPr>
                        <a:t>232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6E1F1"/>
                          </a:highlight>
                          <a:latin typeface="Aptos Narrow" panose="020B0004020202020204" pitchFamily="34" charset="0"/>
                        </a:rPr>
                        <a:t>617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5A8AC6"/>
                          </a:highlight>
                          <a:latin typeface="Aptos Narrow" panose="020B0004020202020204" pitchFamily="34" charset="0"/>
                        </a:rPr>
                        <a:t>249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FBFE"/>
                          </a:highlight>
                          <a:latin typeface="Aptos Narrow" panose="020B0004020202020204" pitchFamily="34" charset="0"/>
                        </a:rPr>
                        <a:t>392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60985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28423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68519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234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Abandono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Abandono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Abandono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Abandono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Abandono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Abandono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Abandono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Abandono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1547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2" gridSpan="19">
                  <a:txBody>
                    <a:bodyPr/>
                    <a:lstStyle/>
                    <a:p>
                      <a:pPr algn="ctr" fontAlgn="b"/>
                      <a:r>
                        <a:rPr lang="es-PE" sz="22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9F8"/>
                          </a:highlight>
                          <a:latin typeface="Aptos Narrow" panose="020B0004020202020204" pitchFamily="34" charset="0"/>
                        </a:rPr>
                        <a:t>Predicho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7512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19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59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24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443952-9E8C-5D24-33E5-7EBE9472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61" y="593863"/>
            <a:ext cx="2609850" cy="2628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4B940D6-0896-C08E-6A28-F580393C8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05" y="593863"/>
            <a:ext cx="2924175" cy="2628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CD92D9C-92FB-2C50-6D88-5874D14C5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61" y="3429000"/>
            <a:ext cx="2743200" cy="26289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1212FF4-3E05-4809-29EA-BC0FF1B14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355" y="3429000"/>
            <a:ext cx="2714625" cy="2628900"/>
          </a:xfrm>
          <a:prstGeom prst="rect">
            <a:avLst/>
          </a:prstGeom>
        </p:spPr>
      </p:pic>
      <p:sp>
        <p:nvSpPr>
          <p:cNvPr id="2" name="Título 13">
            <a:extLst>
              <a:ext uri="{FF2B5EF4-FFF2-40B4-BE49-F238E27FC236}">
                <a16:creationId xmlns:a16="http://schemas.microsoft.com/office/drawing/2014/main" id="{691889F6-7F97-C13A-4DAF-C5FB30E1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896112"/>
            <a:ext cx="4719145" cy="1362456"/>
          </a:xfrm>
        </p:spPr>
        <p:txBody>
          <a:bodyPr/>
          <a:lstStyle/>
          <a:p>
            <a:r>
              <a:rPr lang="en-US" dirty="0" err="1"/>
              <a:t>Conclusiones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F7257C-669D-5687-C27A-6B6F0D8BC1CB}"/>
              </a:ext>
            </a:extLst>
          </p:cNvPr>
          <p:cNvSpPr txBox="1"/>
          <p:nvPr/>
        </p:nvSpPr>
        <p:spPr>
          <a:xfrm>
            <a:off x="6095999" y="1839310"/>
            <a:ext cx="4624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s-PE" dirty="0"/>
              <a:t>La </a:t>
            </a:r>
            <a:r>
              <a:rPr lang="es-PE" dirty="0" err="1"/>
              <a:t>Clusterizacion</a:t>
            </a:r>
            <a:r>
              <a:rPr lang="es-PE" dirty="0"/>
              <a:t> de los clientes solo se presentan a partir del Genero, dependencia, </a:t>
            </a:r>
            <a:r>
              <a:rPr lang="es-PE" dirty="0" err="1"/>
              <a:t>customer</a:t>
            </a:r>
            <a:r>
              <a:rPr lang="es-PE" dirty="0"/>
              <a:t> </a:t>
            </a:r>
            <a:r>
              <a:rPr lang="es-PE" dirty="0" err="1"/>
              <a:t>category</a:t>
            </a:r>
            <a:r>
              <a:rPr lang="es-PE" dirty="0"/>
              <a:t> y </a:t>
            </a:r>
            <a:r>
              <a:rPr lang="es-PE" dirty="0" err="1"/>
              <a:t>occupation</a:t>
            </a:r>
            <a:endParaRPr lang="es-PE" dirty="0"/>
          </a:p>
          <a:p>
            <a:r>
              <a:rPr lang="es-PE" dirty="0"/>
              <a:t>- El modelo a Seleccionar será el  Modelo de Deep </a:t>
            </a:r>
            <a:r>
              <a:rPr lang="es-PE" dirty="0" err="1"/>
              <a:t>Learning</a:t>
            </a:r>
            <a:r>
              <a:rPr lang="es-PE" dirty="0"/>
              <a:t>, esto debido a que la precisión de este modelo es mucho mayor</a:t>
            </a:r>
          </a:p>
        </p:txBody>
      </p:sp>
      <p:sp>
        <p:nvSpPr>
          <p:cNvPr id="9" name="Título 13">
            <a:extLst>
              <a:ext uri="{FF2B5EF4-FFF2-40B4-BE49-F238E27FC236}">
                <a16:creationId xmlns:a16="http://schemas.microsoft.com/office/drawing/2014/main" id="{7D56A7EC-77BC-4071-59A7-F8EDE4546F69}"/>
              </a:ext>
            </a:extLst>
          </p:cNvPr>
          <p:cNvSpPr txBox="1">
            <a:spLocks/>
          </p:cNvSpPr>
          <p:nvPr/>
        </p:nvSpPr>
        <p:spPr>
          <a:xfrm>
            <a:off x="6104023" y="3955348"/>
            <a:ext cx="4719145" cy="13624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sugerencias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D67F65-501E-3576-2EE9-DA1F9959AD59}"/>
              </a:ext>
            </a:extLst>
          </p:cNvPr>
          <p:cNvSpPr txBox="1"/>
          <p:nvPr/>
        </p:nvSpPr>
        <p:spPr>
          <a:xfrm>
            <a:off x="6094394" y="4609786"/>
            <a:ext cx="4624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Buscar</a:t>
            </a:r>
            <a:r>
              <a:rPr lang="en-US" dirty="0"/>
              <a:t> </a:t>
            </a:r>
            <a:r>
              <a:rPr lang="en-US" dirty="0" err="1"/>
              <a:t>incentivos</a:t>
            </a:r>
            <a:r>
              <a:rPr lang="en-US" dirty="0"/>
              <a:t> para Clusters con mayor </a:t>
            </a:r>
            <a:r>
              <a:rPr lang="en-US" dirty="0" err="1"/>
              <a:t>cantidad</a:t>
            </a:r>
            <a:r>
              <a:rPr lang="en-US" dirty="0"/>
              <a:t> de personas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Cluster </a:t>
            </a:r>
            <a:r>
              <a:rPr lang="en-US" dirty="0" err="1"/>
              <a:t>número</a:t>
            </a:r>
            <a:r>
              <a:rPr lang="en-US" dirty="0"/>
              <a:t> 5, 0, 1, 2 y 7, se </a:t>
            </a:r>
            <a:r>
              <a:rPr lang="en-US" dirty="0" err="1"/>
              <a:t>podria</a:t>
            </a:r>
            <a:r>
              <a:rPr lang="en-US" dirty="0"/>
              <a:t> presenter campa</a:t>
            </a:r>
            <a:r>
              <a:rPr lang="es-MX" dirty="0" err="1"/>
              <a:t>ñas</a:t>
            </a:r>
            <a:r>
              <a:rPr lang="es-MX" dirty="0"/>
              <a:t> exclusivas para microempresarios y campañas orientadas a </a:t>
            </a:r>
            <a:r>
              <a:rPr lang="es-MX"/>
              <a:t>personas solteras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2641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Agenda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 rtlCol="0">
            <a:normAutofit fontScale="92500" lnSpcReduction="2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Introducción de los datos</a:t>
            </a:r>
          </a:p>
          <a:p>
            <a:pPr rtl="0"/>
            <a:r>
              <a:rPr lang="es-ES" dirty="0"/>
              <a:t>Análisis de elementos involucrados</a:t>
            </a:r>
          </a:p>
          <a:p>
            <a:pPr rtl="0"/>
            <a:r>
              <a:rPr lang="es-ES" dirty="0" err="1"/>
              <a:t>Clusterizacion</a:t>
            </a:r>
            <a:endParaRPr lang="es-ES" dirty="0"/>
          </a:p>
          <a:p>
            <a:pPr rtl="0"/>
            <a:r>
              <a:rPr lang="es-ES" dirty="0"/>
              <a:t>Resultados de predicción </a:t>
            </a:r>
          </a:p>
          <a:p>
            <a:pPr rtl="0"/>
            <a:r>
              <a:rPr lang="es-ES" dirty="0"/>
              <a:t>Conclusiones</a:t>
            </a:r>
          </a:p>
          <a:p>
            <a:pPr rtl="0"/>
            <a:r>
              <a:rPr lang="es-ES" dirty="0"/>
              <a:t>Sugerencias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Introducción de los datos</a:t>
            </a:r>
          </a:p>
        </p:txBody>
      </p:sp>
      <p:pic>
        <p:nvPicPr>
          <p:cNvPr id="34" name="Marcador de posición de imagen 33" descr="Vista aérea de una intersección de autopista de neó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Descripción de los datos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 dirty="0"/>
          </a:p>
        </p:txBody>
      </p:sp>
      <p:graphicFrame>
        <p:nvGraphicFramePr>
          <p:cNvPr id="12" name="Marcador de contenido 11">
            <a:extLst>
              <a:ext uri="{FF2B5EF4-FFF2-40B4-BE49-F238E27FC236}">
                <a16:creationId xmlns:a16="http://schemas.microsoft.com/office/drawing/2014/main" id="{86518A62-4F0C-74CD-91DE-4E48C74BF387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199786811"/>
              </p:ext>
            </p:extLst>
          </p:nvPr>
        </p:nvGraphicFramePr>
        <p:xfrm>
          <a:off x="922989" y="2073962"/>
          <a:ext cx="4145968" cy="4282391"/>
        </p:xfrm>
        <a:graphic>
          <a:graphicData uri="http://schemas.openxmlformats.org/drawingml/2006/table">
            <a:tbl>
              <a:tblPr/>
              <a:tblGrid>
                <a:gridCol w="1473986">
                  <a:extLst>
                    <a:ext uri="{9D8B030D-6E8A-4147-A177-3AD203B41FA5}">
                      <a16:colId xmlns:a16="http://schemas.microsoft.com/office/drawing/2014/main" val="641653925"/>
                    </a:ext>
                  </a:extLst>
                </a:gridCol>
                <a:gridCol w="2671982">
                  <a:extLst>
                    <a:ext uri="{9D8B030D-6E8A-4147-A177-3AD203B41FA5}">
                      <a16:colId xmlns:a16="http://schemas.microsoft.com/office/drawing/2014/main" val="3025350621"/>
                    </a:ext>
                  </a:extLst>
                </a:gridCol>
              </a:tblGrid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Campo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Descripción                       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41204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customer_id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Identificador único para cada cliente.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381209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vintage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Duración de la relación del cliente con la empresa.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360335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Edad del cliente.                    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651418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Género del cliente.                  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286463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dependents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Número de dependientes que tiene el cliente.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09088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occupation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Ocupación del cliente.               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909065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city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Ciudad en la que se encuentra el cliente.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139990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customer_nw_category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Categoría de patrimonio neto del cliente.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508565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branch_code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Código que identifica la sucursal asociada con el cliente.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35282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current_balance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Saldo actual en la cuenta del cliente.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74783"/>
                  </a:ext>
                </a:extLst>
              </a:tr>
              <a:tr h="32888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previous_month_end_balance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Saldo de la cuenta al final del mes anterior.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294629"/>
                  </a:ext>
                </a:extLst>
              </a:tr>
              <a:tr h="32888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average_monthly_balance_prevQ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Saldo mensual promedio en el trimestre anterior.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23543"/>
                  </a:ext>
                </a:extLst>
              </a:tr>
              <a:tr h="32888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average_monthly_balance_prevQ2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Saldo mensual promedio en el segundo trimestre anterior.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092190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current_month_credit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Monto de crédito en el mes actual.    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289504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previous_month_credit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Monto de crédito en el mes anterior.  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11328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current_month_debit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Monto de débito en el mes actual.     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306925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previous_month_debit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Monto de débito en el mes anterior.   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155246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current_month_balance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Saldo de la cuenta en el mes actual.  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917966"/>
                  </a:ext>
                </a:extLst>
              </a:tr>
              <a:tr h="1644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previous_month_balance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Saldo de la cuenta en el mes anterior.               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79843"/>
                  </a:ext>
                </a:extLst>
              </a:tr>
              <a:tr h="32888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churn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Variable objetivo que indica si el cliente ha abandonado (1 para abandonado, 0 para no abandonado).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537845"/>
                  </a:ext>
                </a:extLst>
              </a:tr>
              <a:tr h="17129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last_transaction</a:t>
                      </a:r>
                    </a:p>
                  </a:txBody>
                  <a:tcPr marL="5608" marR="5608" marT="560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Marca de tiempo de la última transacción del cliente.                           </a:t>
                      </a:r>
                    </a:p>
                  </a:txBody>
                  <a:tcPr marL="5608" marR="5608" marT="5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673527"/>
                  </a:ext>
                </a:extLst>
              </a:tr>
            </a:tbl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E75E9677-D0DF-01B9-3C27-90110A67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66" y="3293137"/>
            <a:ext cx="5227320" cy="9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9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Descripción de los datos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 dirty="0"/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C54F8764-9942-9C5C-CF81-56097E3F9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959695"/>
              </p:ext>
            </p:extLst>
          </p:nvPr>
        </p:nvGraphicFramePr>
        <p:xfrm>
          <a:off x="1155976" y="1891471"/>
          <a:ext cx="8067537" cy="4305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538173" imgH="3490118" progId="Excel.Sheet.12">
                  <p:embed/>
                </p:oleObj>
              </mc:Choice>
              <mc:Fallback>
                <p:oleObj name="Worksheet" r:id="rId3" imgW="6538173" imgH="3490118" progId="Excel.Sheet.12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C54F8764-9942-9C5C-CF81-56097E3F9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5976" y="1891471"/>
                        <a:ext cx="8067537" cy="4305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28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5924877" cy="2785508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Análisis de elementos  involucrados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C4DFDA30-02EE-077F-D8BE-C756FACC57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FA13AE18-02DE-FECA-0BB7-1DD8D8E9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</a:t>
            </a:r>
            <a:r>
              <a:rPr lang="en-US" dirty="0" err="1"/>
              <a:t>limpieza</a:t>
            </a:r>
            <a:endParaRPr lang="es-PE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2854E41-A351-C6CC-D50F-1EE92AD2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80" y="1809418"/>
            <a:ext cx="83058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8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28" y="192821"/>
            <a:ext cx="4757683" cy="1362456"/>
          </a:xfrm>
        </p:spPr>
        <p:txBody>
          <a:bodyPr rtlCol="0">
            <a:normAutofit fontScale="90000"/>
          </a:bodyPr>
          <a:lstStyle>
            <a:defPPr>
              <a:defRPr lang="es-ES"/>
            </a:defPPr>
          </a:lstStyle>
          <a:p>
            <a:pPr rtl="0"/>
            <a:r>
              <a:rPr lang="es-ES" sz="3200" dirty="0"/>
              <a:t>Resultados de movimientos bancarios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984BEC-64D3-E9E7-31E5-08776252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56" y="1863390"/>
            <a:ext cx="5131226" cy="18836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BA04C2-3736-3AC1-9623-47A09827A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56" y="4055167"/>
            <a:ext cx="5125388" cy="19731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8BA1130-F1B8-D097-340D-4A8DCEAED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419" y="388628"/>
            <a:ext cx="5134984" cy="19768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AAF44A7-DABE-5626-A105-543313CC3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419" y="2540727"/>
            <a:ext cx="5134984" cy="19768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7032A4C-1EC4-8296-6B08-74A2C4294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015" y="4692826"/>
            <a:ext cx="5125388" cy="19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Comportamiento de valores categóricos respecto al target</a:t>
            </a:r>
          </a:p>
        </p:txBody>
      </p:sp>
      <p:pic>
        <p:nvPicPr>
          <p:cNvPr id="13" name="Marcador de posición de imagen 12" descr="Vista de ángulo bajo de edificios alto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Elipse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ítulo 4">
            <a:extLst>
              <a:ext uri="{FF2B5EF4-FFF2-40B4-BE49-F238E27FC236}">
                <a16:creationId xmlns:a16="http://schemas.microsoft.com/office/drawing/2014/main" id="{83628A99-CB86-DB4E-15AF-0C5CD4F01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16625_TF33968143_Win32" id="{FD55521C-97B8-455D-B14F-4B365F441772}" vid="{700AE2DC-749E-4702-88ED-A17DDD6F6B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{9F0A5984-ACD8-4B5D-92CE-EAC96F721B26}tf33968143_win32</Template>
  <TotalTime>564</TotalTime>
  <Words>556</Words>
  <Application>Microsoft Office PowerPoint</Application>
  <PresentationFormat>Panorámica</PresentationFormat>
  <Paragraphs>183</Paragraphs>
  <Slides>19</Slides>
  <Notes>19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Aptos Narrow</vt:lpstr>
      <vt:lpstr>Arial</vt:lpstr>
      <vt:lpstr>Avenir Next LT Pro</vt:lpstr>
      <vt:lpstr>Calibri</vt:lpstr>
      <vt:lpstr>Personalizar</vt:lpstr>
      <vt:lpstr>Worksheet</vt:lpstr>
      <vt:lpstr>Proyecto 2 – Abandono bancario</vt:lpstr>
      <vt:lpstr>Agenda</vt:lpstr>
      <vt:lpstr>Introducción de los datos</vt:lpstr>
      <vt:lpstr>Descripción de los datos</vt:lpstr>
      <vt:lpstr>Descripción de los datos</vt:lpstr>
      <vt:lpstr>Análisis de elementos  involucrados</vt:lpstr>
      <vt:lpstr>Post limpieza</vt:lpstr>
      <vt:lpstr>Resultados de movimientos bancarios</vt:lpstr>
      <vt:lpstr>Comportamiento de valores categóricos respecto al target</vt:lpstr>
      <vt:lpstr>Presentación de PowerPoint</vt:lpstr>
      <vt:lpstr>Presentación de PowerPoint</vt:lpstr>
      <vt:lpstr>Comportamiento de valores numéricos respecto al target</vt:lpstr>
      <vt:lpstr>Presentación de PowerPoint</vt:lpstr>
      <vt:lpstr>Clusterizacion </vt:lpstr>
      <vt:lpstr>Presentación de PowerPoint</vt:lpstr>
      <vt:lpstr>Resultados de predicción</vt:lpstr>
      <vt:lpstr>Presentación de PowerPoint</vt:lpstr>
      <vt:lpstr>Conclusiones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gonzales velez hernan genaro</dc:creator>
  <cp:lastModifiedBy>gonzales velez hernan genaro</cp:lastModifiedBy>
  <cp:revision>1</cp:revision>
  <dcterms:created xsi:type="dcterms:W3CDTF">2024-06-12T20:18:33Z</dcterms:created>
  <dcterms:modified xsi:type="dcterms:W3CDTF">2024-06-15T07:23:05Z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